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57" r:id="rId4"/>
    <p:sldId id="258" r:id="rId5"/>
    <p:sldId id="267" r:id="rId6"/>
    <p:sldId id="271" r:id="rId7"/>
    <p:sldId id="259" r:id="rId8"/>
    <p:sldId id="262" r:id="rId9"/>
    <p:sldId id="266" r:id="rId10"/>
    <p:sldId id="270" r:id="rId11"/>
    <p:sldId id="273" r:id="rId12"/>
    <p:sldId id="274" r:id="rId13"/>
    <p:sldId id="275" r:id="rId14"/>
    <p:sldId id="276" r:id="rId15"/>
    <p:sldId id="277" r:id="rId16"/>
    <p:sldId id="278" r:id="rId17"/>
    <p:sldId id="272" r:id="rId18"/>
  </p:sldIdLst>
  <p:sldSz cx="9144000" cy="6858000" type="screen4x3"/>
  <p:notesSz cx="7102475" cy="102314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00FF"/>
    <a:srgbClr val="000099"/>
    <a:srgbClr val="66FFFF"/>
    <a:srgbClr val="008000"/>
    <a:srgbClr val="66FF99"/>
    <a:srgbClr val="FF0066"/>
    <a:srgbClr val="FFCC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6" autoAdjust="0"/>
  </p:normalViewPr>
  <p:slideViewPr>
    <p:cSldViewPr>
      <p:cViewPr varScale="1">
        <p:scale>
          <a:sx n="48" d="100"/>
          <a:sy n="48" d="100"/>
        </p:scale>
        <p:origin x="-58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แทน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EB69DCB-7199-43F5-9BE1-A5ECCF4E6A4B}" type="datetimeFigureOut">
              <a:rPr lang="th-TH" smtClean="0"/>
              <a:pPr/>
              <a:t>14/09/57</a:t>
            </a:fld>
            <a:endParaRPr lang="th-TH"/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2689CF1-F45B-48ED-8E34-ED18749F42F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69DCB-7199-43F5-9BE1-A5ECCF4E6A4B}" type="datetimeFigureOut">
              <a:rPr lang="th-TH" smtClean="0"/>
              <a:pPr/>
              <a:t>14/09/57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89CF1-F45B-48ED-8E34-ED18749F42F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69DCB-7199-43F5-9BE1-A5ECCF4E6A4B}" type="datetimeFigureOut">
              <a:rPr lang="th-TH" smtClean="0"/>
              <a:pPr/>
              <a:t>14/09/57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89CF1-F45B-48ED-8E34-ED18749F42F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69DCB-7199-43F5-9BE1-A5ECCF4E6A4B}" type="datetimeFigureOut">
              <a:rPr lang="th-TH" smtClean="0"/>
              <a:pPr/>
              <a:t>14/09/57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89CF1-F45B-48ED-8E34-ED18749F42F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69DCB-7199-43F5-9BE1-A5ECCF4E6A4B}" type="datetimeFigureOut">
              <a:rPr lang="th-TH" smtClean="0"/>
              <a:pPr/>
              <a:t>14/09/57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89CF1-F45B-48ED-8E34-ED18749F42F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69DCB-7199-43F5-9BE1-A5ECCF4E6A4B}" type="datetimeFigureOut">
              <a:rPr lang="th-TH" smtClean="0"/>
              <a:pPr/>
              <a:t>14/09/57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89CF1-F45B-48ED-8E34-ED18749F42F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69DCB-7199-43F5-9BE1-A5ECCF4E6A4B}" type="datetimeFigureOut">
              <a:rPr lang="th-TH" smtClean="0"/>
              <a:pPr/>
              <a:t>14/09/57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89CF1-F45B-48ED-8E34-ED18749F42F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69DCB-7199-43F5-9BE1-A5ECCF4E6A4B}" type="datetimeFigureOut">
              <a:rPr lang="th-TH" smtClean="0"/>
              <a:pPr/>
              <a:t>14/09/57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89CF1-F45B-48ED-8E34-ED18749F42F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B69DCB-7199-43F5-9BE1-A5ECCF4E6A4B}" type="datetimeFigureOut">
              <a:rPr lang="th-TH" smtClean="0"/>
              <a:pPr/>
              <a:t>14/09/57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89CF1-F45B-48ED-8E34-ED18749F42F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EB69DCB-7199-43F5-9BE1-A5ECCF4E6A4B}" type="datetimeFigureOut">
              <a:rPr lang="th-TH" smtClean="0"/>
              <a:pPr/>
              <a:t>14/09/57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689CF1-F45B-48ED-8E34-ED18749F42F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EB69DCB-7199-43F5-9BE1-A5ECCF4E6A4B}" type="datetimeFigureOut">
              <a:rPr lang="th-TH" smtClean="0"/>
              <a:pPr/>
              <a:t>14/09/57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2689CF1-F45B-48ED-8E34-ED18749F42FD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แทน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แทน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EB69DCB-7199-43F5-9BE1-A5ECCF4E6A4B}" type="datetimeFigureOut">
              <a:rPr lang="th-TH" smtClean="0"/>
              <a:pPr/>
              <a:t>14/09/57</a:t>
            </a:fld>
            <a:endParaRPr lang="th-TH"/>
          </a:p>
        </p:txBody>
      </p:sp>
      <p:sp>
        <p:nvSpPr>
          <p:cNvPr id="22" name="ตัวแทน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2689CF1-F45B-48ED-8E34-ED18749F42F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เก็บรูปถ่าย\รป 4\105NIKON\DSCN29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8001056" cy="4286280"/>
          </a:xfrm>
        </p:spPr>
        <p:txBody>
          <a:bodyPr>
            <a:noAutofit/>
          </a:bodyPr>
          <a:lstStyle/>
          <a:p>
            <a:r>
              <a:rPr lang="th-TH" sz="9600" b="1" dirty="0" smtClean="0">
                <a:latin typeface="Angsana New" pitchFamily="18" charset="-34"/>
                <a:cs typeface="Angsana New" pitchFamily="18" charset="-34"/>
              </a:rPr>
              <a:t>กลุ่มออมทรัพย์</a:t>
            </a:r>
            <a:br>
              <a:rPr lang="th-TH" sz="96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9600" b="1" dirty="0" smtClean="0">
                <a:latin typeface="Angsana New" pitchFamily="18" charset="-34"/>
                <a:cs typeface="Angsana New" pitchFamily="18" charset="-34"/>
              </a:rPr>
              <a:t>เพื่อการผลิต</a:t>
            </a:r>
            <a:br>
              <a:rPr lang="th-TH" sz="9600" b="1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9600" b="1" dirty="0" smtClean="0">
                <a:latin typeface="Angsana New" pitchFamily="18" charset="-34"/>
                <a:cs typeface="Angsana New" pitchFamily="18" charset="-34"/>
              </a:rPr>
              <a:t>บ้านทุ่งน้ำใส </a:t>
            </a:r>
            <a:br>
              <a:rPr lang="th-TH" sz="9600" b="1" dirty="0" smtClean="0">
                <a:latin typeface="Angsana New" pitchFamily="18" charset="-34"/>
                <a:cs typeface="Angsana New" pitchFamily="18" charset="-34"/>
              </a:rPr>
            </a:br>
            <a:endParaRPr lang="th-TH" sz="96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214810" y="5143512"/>
            <a:ext cx="3991004" cy="14192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Charmonman" pitchFamily="66" charset="-34"/>
              <a:ea typeface="+mj-ea"/>
              <a:cs typeface="TH Charmonman" pitchFamily="66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71422"/>
            <a:ext cx="8229600" cy="1143000"/>
          </a:xfrm>
        </p:spPr>
        <p:txBody>
          <a:bodyPr>
            <a:normAutofit/>
          </a:bodyPr>
          <a:lstStyle/>
          <a:p>
            <a:r>
              <a:rPr lang="th-T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หัวใจของกลุ่มออมทรัพย์เพื่อการผลิต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47" name="กลุ่ม 46"/>
          <p:cNvGrpSpPr/>
          <p:nvPr/>
        </p:nvGrpSpPr>
        <p:grpSpPr>
          <a:xfrm>
            <a:off x="1142976" y="1428736"/>
            <a:ext cx="7072362" cy="4088496"/>
            <a:chOff x="1142976" y="1428736"/>
            <a:chExt cx="7072362" cy="4088496"/>
          </a:xfrm>
        </p:grpSpPr>
        <p:sp>
          <p:nvSpPr>
            <p:cNvPr id="31" name="สี่เหลี่ยมมุมมน 30"/>
            <p:cNvSpPr/>
            <p:nvPr/>
          </p:nvSpPr>
          <p:spPr>
            <a:xfrm>
              <a:off x="1428728" y="2928934"/>
              <a:ext cx="2428892" cy="85725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ความโปร่งใส</a:t>
              </a:r>
            </a:p>
          </p:txBody>
        </p:sp>
        <p:sp>
          <p:nvSpPr>
            <p:cNvPr id="40" name="สี่เหลี่ยมมุมมน 39"/>
            <p:cNvSpPr/>
            <p:nvPr/>
          </p:nvSpPr>
          <p:spPr>
            <a:xfrm>
              <a:off x="5357818" y="2928934"/>
              <a:ext cx="2428892" cy="85725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ความเท่าเทียม</a:t>
              </a:r>
            </a:p>
          </p:txBody>
        </p:sp>
        <p:sp>
          <p:nvSpPr>
            <p:cNvPr id="42" name="สี่เหลี่ยมมุมมน 41"/>
            <p:cNvSpPr/>
            <p:nvPr/>
          </p:nvSpPr>
          <p:spPr>
            <a:xfrm>
              <a:off x="5072066" y="4071942"/>
              <a:ext cx="3143272" cy="144529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1.การจัดสรรทรัพยากร</a:t>
              </a:r>
            </a:p>
            <a:p>
              <a: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2.การช่วยเหลือกันเอง</a:t>
              </a:r>
              <a:b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</a:br>
              <a: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   ของสมาชิก</a:t>
              </a:r>
            </a:p>
          </p:txBody>
        </p:sp>
        <p:sp>
          <p:nvSpPr>
            <p:cNvPr id="43" name="สี่เหลี่ยมมุมมน 42"/>
            <p:cNvSpPr/>
            <p:nvPr/>
          </p:nvSpPr>
          <p:spPr>
            <a:xfrm>
              <a:off x="1428728" y="1428736"/>
              <a:ext cx="6429420" cy="92869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กลุ่มออมทรัพย์เพื่อการผลิต บ้านทุ่งน้ำใส</a:t>
              </a:r>
            </a:p>
          </p:txBody>
        </p:sp>
        <p:sp>
          <p:nvSpPr>
            <p:cNvPr id="44" name="สี่เหลี่ยมมุมมน 43"/>
            <p:cNvSpPr/>
            <p:nvPr/>
          </p:nvSpPr>
          <p:spPr>
            <a:xfrm>
              <a:off x="1142976" y="4225363"/>
              <a:ext cx="3071834" cy="85725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การตรวจสอบจากสมาชิก</a:t>
              </a:r>
            </a:p>
          </p:txBody>
        </p:sp>
        <p:sp>
          <p:nvSpPr>
            <p:cNvPr id="45" name="ลูกศรลง 44"/>
            <p:cNvSpPr/>
            <p:nvPr/>
          </p:nvSpPr>
          <p:spPr>
            <a:xfrm>
              <a:off x="6286512" y="2500306"/>
              <a:ext cx="357190" cy="2857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6" name="ลูกศรลง 45"/>
            <p:cNvSpPr/>
            <p:nvPr/>
          </p:nvSpPr>
          <p:spPr>
            <a:xfrm>
              <a:off x="2285984" y="2500306"/>
              <a:ext cx="357190" cy="2857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กลุ่มปุ๋ยปั้นเม็ด</a:t>
            </a:r>
            <a:br>
              <a:rPr lang="th-TH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กลุ่ม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ออม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ทรัพย์ฯ บ้าน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ทุ่งน้ำ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ใสให้ยืมทุนครั้ง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แรก จำนวน 250,000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บาทระยะแรก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คณะกรรมการกลุ่มฯ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ดำเนินการ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เอง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ทั้งหมดไม่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มีค่าจ้างและ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ค่าตอบแทน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solidFill>
            <a:srgbClr val="FF66CC"/>
          </a:solidFill>
        </p:spPr>
        <p:txBody>
          <a:bodyPr>
            <a:normAutofit/>
          </a:bodyPr>
          <a:lstStyle/>
          <a:p>
            <a:r>
              <a:rPr lang="th-TH" sz="4800" dirty="0" smtClean="0">
                <a:solidFill>
                  <a:srgbClr val="000099"/>
                </a:solidFill>
                <a:latin typeface="Angsana New" pitchFamily="18" charset="-34"/>
                <a:cs typeface="Angsana New" pitchFamily="18" charset="-34"/>
              </a:rPr>
              <a:t>กิจกรรมเครือข่ายกลุ่มออมทรัพย์ฯ บ้านทุ่งน้ำใส</a:t>
            </a:r>
            <a:endParaRPr lang="th-TH" sz="4800" dirty="0">
              <a:solidFill>
                <a:srgbClr val="000099"/>
              </a:solidFill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35599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7096" y="3717032"/>
            <a:ext cx="35599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316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39912" y="1484784"/>
            <a:ext cx="9212608" cy="4755984"/>
          </a:xfrm>
        </p:spPr>
        <p:txBody>
          <a:bodyPr>
            <a:norm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 ลดต้นทุนการผลิต ได้ไร่ละ 332 บาท </a:t>
            </a:r>
          </a:p>
          <a:p>
            <a:pPr marL="109728" indent="0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ปริมาณ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การใช้ปุ๋ย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ยู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เรีย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46-0-0 : ปุ๋ยสูตร 16-20-0 หรือ 16-8-8 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50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กก. : 50 กก.  </a:t>
            </a:r>
          </a:p>
          <a:p>
            <a:pPr marL="109728" indent="0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ค่าใช้จ่าย 750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+ 880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รวม 1,630 บาท ใช้ได้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 ไร่ คิดเป็นต้นทุนต่อไร่  815 บาท/ไร่</a:t>
            </a:r>
          </a:p>
          <a:p>
            <a:pPr marL="109728" indent="0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ปัจจุบัน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ใช้ปุ๋ยอินทรีย์ปั้นเม็ดแทนปุ๋ย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สุตร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16-20-0 หรือ 16-8-8</a:t>
            </a:r>
          </a:p>
          <a:p>
            <a:pPr marL="109728" indent="0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ปริมาณ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การใช้ปุ๋ย   ยู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เรีย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46-0-0 : ปุ๋ยอินทรีย์ปั้น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เม็ด 50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กก. : 100 กก.</a:t>
            </a:r>
          </a:p>
          <a:p>
            <a:pPr marL="109728" indent="0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ค่าใช้จ่าย 750+700 รวม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1,450 บาท ใช้ได้ 3 ไร่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คิด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เป็นต้นทุนต่อไร่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483.33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บาท/ไร่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ผลที่ได้จากการจัดตั้งกลุ่มปุ๋ยปั้นเม็ด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37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88632"/>
          </a:xfrm>
        </p:spPr>
        <p:txBody>
          <a:bodyPr>
            <a:norm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 ประชาชนในหมู่บ้านสุขภาพแข็งแรงขึ้น ผลจากการตรวจเลือดได้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เพื่อ</a:t>
            </a:r>
            <a:b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หา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สารเคมีในเลือดมีแนวโน้ม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ลดลง</a:t>
            </a:r>
            <a:b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 แก้ไขปัญหาการว่างงานของคนในชุมน โดยกลุ่มจะเปิดโอกาส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ให้</a:t>
            </a:r>
            <a:b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ผู้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ว่างงานหรือผู้ด้อยโอกาสในหมู่บ้านมา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ลงชื่อ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เพื่อทำงานในการปั้น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ปุ๋ย</a:t>
            </a:r>
            <a:b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โดยกลุ่มจ่ายค่าแรงวันละ 300 บาท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4. เป็น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แหล่งรายได้ของชุมชน ปัจจุบันกลุ่มปุ๋ยปั้นเม็ดและปุ๋ยน้ำ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หมัก</a:t>
            </a:r>
            <a:b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ชีวภาพ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สามารถสร้างกำไรได้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เฉลี่ยปี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ละประมาร 250,000 บาท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ทำ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ให้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ชุมชนมีเงินทุน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สำหรับใช้ในการพัฒนาตามความ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จำเป็น</a:t>
            </a:r>
            <a:b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ของ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หมู่บ้านโดยไม่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ต้องพึง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พาหน่วยงานภายนอก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216640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การก่อเกิด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/>
            </a:r>
            <a:b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เกิดจากปัญหาของสมาชิกส่วนใหญ่ในหมู่บ้านที่ประกอบอาชีพทำนาและเก็บข้าวไว้กิน โดยในแต่ละครัวเรือนจะมียุ้งสำหรับเก็บข้าวเปลือกทุกครัวเรือน แต่ในหมู่บ้านไม่มีโรงสีทำให้ประชาชนในหมู่บ้านต้องนำข้าวเปลือกไปจ้างเอกชนนอกพื้นที่ บางครอบครัวต้องขายข้าวทั้งหมดเพื่อซื้อข้าวกิน ทำให้ไม่สามารถรู้ได้ว่าข้าวที่ซื้อกินมีสารพิษตกค้างหรือไม่ 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solidFill>
            <a:srgbClr val="FF66CC"/>
          </a:solidFill>
        </p:spPr>
        <p:txBody>
          <a:bodyPr>
            <a:normAutofit/>
          </a:bodyPr>
          <a:lstStyle/>
          <a:p>
            <a:r>
              <a:rPr lang="th-TH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โรงสีชุมชน</a:t>
            </a:r>
            <a:endParaRPr lang="th-TH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85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4355" y="2969568"/>
            <a:ext cx="6399399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/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วัตถุประสงค์</a:t>
            </a:r>
            <a:r>
              <a:rPr lang="th-TH" dirty="0"/>
              <a:t/>
            </a:r>
            <a:br>
              <a:rPr lang="th-TH" dirty="0"/>
            </a:br>
            <a:r>
              <a:rPr lang="th-TH" dirty="0"/>
              <a:t>	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1.เพื่อลดรายจ่ายให้กับประชาชนในหมู่บ้าน</a:t>
            </a:r>
          </a:p>
          <a:p>
            <a:pPr marL="109728" indent="0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2.เพื่อแก้ไขปัญหาสุขภาพของประชาชนในหมู่บ้าน</a:t>
            </a:r>
          </a:p>
          <a:p>
            <a:pPr marL="109728" indent="0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3.เพื่อเป็นแหล่งอาหารของชุมชน</a:t>
            </a:r>
            <a:b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420674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251520" y="1481328"/>
            <a:ext cx="8712968" cy="5260040"/>
          </a:xfrm>
        </p:spPr>
        <p:txBody>
          <a:bodyPr>
            <a:normAutofit fontScale="77500" lnSpcReduction="20000"/>
          </a:bodyPr>
          <a:lstStyle/>
          <a:p>
            <a:r>
              <a:rPr lang="th-TH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ก่อเกิด</a:t>
            </a:r>
            <a:br>
              <a:rPr lang="th-TH" sz="4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เริ่ม</a:t>
            </a:r>
            <a:r>
              <a:rPr lang="th-TH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จากการได้รับการแจกเมล็ดพันธุ์จากหน่วยงานราชการ ซึ่งเมื่อคณะกรรมการหมู่บ้านมาจัดสรรให้กับประชาชนที่ประสบปัญหา ปรากฏว่าประชาชนจะได้รับการจัดสรรครัวเรือนละ 10 กิโลกรัม ซึ่งไม่เพียงพอในการทำนาของแต่ละครัวเรือน จึงมีมติให้ครัวเรือนที่อาสาสมัครจะรับข้าวชุดที่ได้มาไปทำนาก่อนโดยใช้อัตรายืมเมล็ดพันธุ์ไป 10 กระสอบ จะต้องนำมาคืนกลุ่มเป็นเงิน 11 กระสอบ และผู้นำชุมชนก็จะนำเงินที่ได้ไปซื้อเมล็ดพันธุ์ข้าวจากศูนย์เมล็ดพันธุ์ข้าวพิษณุโลก </a:t>
            </a:r>
          </a:p>
          <a:p>
            <a:pPr marL="109728" indent="0">
              <a:buNone/>
            </a:pPr>
            <a:r>
              <a:rPr lang="th-TH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ต่อมาความ</a:t>
            </a:r>
            <a:r>
              <a:rPr lang="th-TH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ต้องการของ</a:t>
            </a:r>
            <a:r>
              <a:rPr lang="th-TH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ประชาชนเพิ่มขึ้น</a:t>
            </a:r>
            <a:r>
              <a:rPr lang="th-TH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กลุ่มออมทรัพย์เพื่อการผลิตบ้านทุ่งน้ำใสจึงประชุมสมาชิกและมีมตินำเงินของกลุ่มออมทรัพย์ฯ ไปสมทบซื้อเมล็ด</a:t>
            </a:r>
            <a:r>
              <a:rPr lang="th-TH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พันธุ์ข้าวเพื่อให้บริการ</a:t>
            </a:r>
            <a:r>
              <a:rPr lang="th-TH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กับ</a:t>
            </a:r>
            <a:r>
              <a:rPr lang="th-TH" sz="4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สมาชิกอย่าง</a:t>
            </a:r>
            <a:r>
              <a:rPr lang="th-TH" sz="4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ทั่วถึง เป็นเงิน 150,000 บาท </a:t>
            </a:r>
          </a:p>
          <a:p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solidFill>
            <a:srgbClr val="FF66CC"/>
          </a:solidFill>
        </p:spPr>
        <p:txBody>
          <a:bodyPr>
            <a:normAutofit/>
          </a:bodyPr>
          <a:lstStyle/>
          <a:p>
            <a:r>
              <a:rPr lang="th-TH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กลุ่มข้าวพันธุ์ดี</a:t>
            </a:r>
            <a:endParaRPr lang="th-TH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61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28596" y="71422"/>
            <a:ext cx="8229600" cy="1143000"/>
          </a:xfrm>
        </p:spPr>
        <p:txBody>
          <a:bodyPr>
            <a:normAutofit/>
          </a:bodyPr>
          <a:lstStyle/>
          <a:p>
            <a:r>
              <a:rPr lang="th-TH" sz="4400" dirty="0" smtClean="0">
                <a:latin typeface="Angsana New" pitchFamily="18" charset="-34"/>
                <a:cs typeface="Angsana New" pitchFamily="18" charset="-34"/>
              </a:rPr>
              <a:t>สิ่งสำคัญ</a:t>
            </a:r>
            <a:endParaRPr lang="th-TH" sz="4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ชื่อเรื่อง 1"/>
          <p:cNvSpPr txBox="1">
            <a:spLocks/>
          </p:cNvSpPr>
          <p:nvPr/>
        </p:nvSpPr>
        <p:spPr>
          <a:xfrm>
            <a:off x="251520" y="980728"/>
            <a:ext cx="8892480" cy="53772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th-TH" dirty="0" smtClean="0">
                <a:latin typeface="TH Charmonman" pitchFamily="66" charset="-34"/>
                <a:cs typeface="TH Charmonman" pitchFamily="66" charset="-34"/>
              </a:rPr>
              <a:t>	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หากวันนี้ ไม่มีกลุ่มออมทรัพย์ ก็ขาดภูมิคุ้มกันเพราะไม่มีการออม เงิน ต้องกู้เงินดอกเบี้ยแพง ไม่มีเงินในการพัฒนาหมู่บ้านได้อย่างทุกวันนี้  ไม่มีสิ่งของที่จะให้ชาวบ้านได้ใช้  และวันนี้มีกลุ่มออมทรัพย์ฯแล้วไม่มีความซื่อสัตย์ ไม่มีความไว้วางใจ ขาดการตรวจสอบ ย่อมมองเห็นอนาคตของกลุ่มที่ไม่อยู่อย่างยั่งยืน</a:t>
            </a:r>
          </a:p>
          <a:p>
            <a:pPr lvl="0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ณ.วันนี้กลุ่มออมทรัพย์ฯ มีความสำเร็จได้ เพราะสมาชิกที่มีความเชื่อมั่นในการบริหารของกลุ่ม การมีสัจจะและความซื่อสัตย์ของสมาชิก ยอดการออมสูงขึ้น สมาชิกเพิ่มขึ้น ความเข้มแข็งของกลุ่มก็ตามมา และหมู่บ้านก็จะพัฒนาตามมาเช่นกัน</a:t>
            </a:r>
          </a:p>
          <a:p>
            <a:pPr lvl="0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	อนาคต อันใกล้นี้กลุ่มออมทรัพย์เพื่อการผลิตบ้านทุ่งน้ำใสจะกลายเป็นสถาบันการจัดการเงินชุมชนสำหรับเป็นแหล่งทุนของหมู่บ้านและหมู่บ้านใกล้เคียง</a:t>
            </a:r>
          </a:p>
          <a:p>
            <a:pPr lvl="0" algn="r"/>
            <a:endParaRPr lang="th-TH" b="1" dirty="0" smtClean="0">
              <a:latin typeface="TH Charmonman" pitchFamily="66" charset="-34"/>
              <a:cs typeface="TH Charmonman" pitchFamily="66" charset="-34"/>
            </a:endParaRPr>
          </a:p>
          <a:p>
            <a:pPr lvl="0" algn="r"/>
            <a:endParaRPr lang="th-TH" b="1" dirty="0" smtClean="0">
              <a:latin typeface="TH Charmonman" pitchFamily="66" charset="-34"/>
              <a:cs typeface="TH Charmonman" pitchFamily="66" charset="-34"/>
            </a:endParaRPr>
          </a:p>
          <a:p>
            <a:pPr lvl="0" algn="r"/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กลุ่มออมทรัพย์เพื่อการผลิตบ้านทุ่งน้ำใส</a:t>
            </a:r>
            <a:endParaRPr lang="en-US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ชื่อเรื่อง 1"/>
          <p:cNvSpPr txBox="1">
            <a:spLocks/>
          </p:cNvSpPr>
          <p:nvPr/>
        </p:nvSpPr>
        <p:spPr>
          <a:xfrm>
            <a:off x="6286512" y="6165304"/>
            <a:ext cx="2847996" cy="621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ขอบคุณครับ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2614602" cy="1143000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ประธานกลุ่ม</a:t>
            </a:r>
            <a:endPara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21" descr="Picture 032.jpg"/>
          <p:cNvPicPr/>
          <p:nvPr/>
        </p:nvPicPr>
        <p:blipFill>
          <a:blip r:embed="rId2" cstate="print"/>
          <a:srcRect l="3229" r="4462"/>
          <a:stretch>
            <a:fillRect/>
          </a:stretch>
        </p:blipFill>
        <p:spPr>
          <a:xfrm>
            <a:off x="2214546" y="3714752"/>
            <a:ext cx="1500198" cy="1996971"/>
          </a:xfrm>
          <a:prstGeom prst="rect">
            <a:avLst/>
          </a:prstGeom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357158" y="71414"/>
            <a:ext cx="261460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ที่ตั้งกลุ่ม</a:t>
            </a:r>
            <a:endParaRPr kumimoji="0" lang="th-TH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115616" y="1142984"/>
            <a:ext cx="7272808" cy="14939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อาคารเอนกประสงค์หมู่ที่ 11 บ้านทุ่งน้ำใส ตำบลดงประคำ อำเภอพรหมพิราม จังหวัดพิษณุโลก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3929058" y="4000504"/>
            <a:ext cx="40719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นายชูชาติ</a:t>
            </a:r>
            <a:r>
              <a:rPr kumimoji="0" lang="th-TH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itchFamily="18" charset="-34"/>
                <a:ea typeface="+mj-ea"/>
                <a:cs typeface="Angsana New" pitchFamily="18" charset="-34"/>
              </a:rPr>
              <a:t>  มีพาด</a:t>
            </a:r>
          </a:p>
          <a:p>
            <a:pPr lvl="0" algn="ctr">
              <a:spcBef>
                <a:spcPct val="0"/>
              </a:spcBef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เบอร์โทรศัพท์ 087-1981512</a:t>
            </a:r>
            <a:endParaRPr kumimoji="0" lang="th-TH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itchFamily="18" charset="-34"/>
              <a:ea typeface="+mj-ea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ความเป็นมาของกลุ่ม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244972" y="1285860"/>
            <a:ext cx="8719516" cy="5214974"/>
            <a:chOff x="142844" y="1285860"/>
            <a:chExt cx="8719516" cy="5214974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251520" y="1285860"/>
              <a:ext cx="3963290" cy="13573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แยกหมู่บ้านจากบ้านทุ่งตาเปรี้ยว</a:t>
              </a:r>
            </a:p>
            <a:p>
              <a:pPr algn="ctr"/>
              <a:r>
                <a:rPr lang="th-TH" sz="3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ปี พ.ศ.2547</a:t>
              </a:r>
              <a:endParaRPr lang="th-TH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5" name="สี่เหลี่ยมผืนผ้า 4"/>
            <p:cNvSpPr/>
            <p:nvPr/>
          </p:nvSpPr>
          <p:spPr>
            <a:xfrm>
              <a:off x="2500298" y="2928934"/>
              <a:ext cx="4591982" cy="13573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ก่อตั้งกลุ่ม 16 กุมภาพันธ์  พ.ศ.2548 </a:t>
              </a:r>
              <a:endParaRPr lang="th-TH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" name="สี่เหลี่ยมมุมมน 5"/>
            <p:cNvSpPr/>
            <p:nvPr/>
          </p:nvSpPr>
          <p:spPr>
            <a:xfrm>
              <a:off x="1000100" y="4786322"/>
              <a:ext cx="2071702" cy="78581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Charmonman" pitchFamily="66" charset="-34"/>
                  <a:cs typeface="+mj-cs"/>
                </a:rPr>
                <a:t>สมาชิก 85 คน </a:t>
              </a:r>
              <a:endPara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Charmonman" pitchFamily="66" charset="-34"/>
                <a:cs typeface="+mj-cs"/>
              </a:endParaRPr>
            </a:p>
          </p:txBody>
        </p:sp>
        <p:sp>
          <p:nvSpPr>
            <p:cNvPr id="8" name="สี่เหลี่ยมมุมมน 7"/>
            <p:cNvSpPr/>
            <p:nvPr/>
          </p:nvSpPr>
          <p:spPr>
            <a:xfrm>
              <a:off x="142844" y="5715016"/>
              <a:ext cx="3857652" cy="78581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ระดมทุนได้ 78,000 บาท</a:t>
              </a:r>
              <a:endParaRPr lang="th-TH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" name="สี่เหลี่ยมมุมมน 8"/>
            <p:cNvSpPr/>
            <p:nvPr/>
          </p:nvSpPr>
          <p:spPr>
            <a:xfrm>
              <a:off x="4109832" y="5429264"/>
              <a:ext cx="4752528" cy="107157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เงินกระตุ้นเศรษฐกิจ 40,000 บาท</a:t>
              </a:r>
            </a:p>
            <a:p>
              <a:pPr algn="ctr"/>
              <a:r>
                <a:rPr lang="th-TH" sz="3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(  องค์การบริหารส่วนตำบลดงประคำ)</a:t>
              </a:r>
              <a:endParaRPr lang="th-TH" sz="3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" name="ลูกศรโค้ง 9"/>
            <p:cNvSpPr/>
            <p:nvPr/>
          </p:nvSpPr>
          <p:spPr>
            <a:xfrm rot="16200000" flipH="1" flipV="1">
              <a:off x="4143372" y="2000241"/>
              <a:ext cx="1071570" cy="642942"/>
            </a:xfrm>
            <a:prstGeom prst="ben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TH Charmonman" pitchFamily="66" charset="-34"/>
                <a:cs typeface="TH Charmonman" pitchFamily="66" charset="-34"/>
              </a:endParaRPr>
            </a:p>
          </p:txBody>
        </p:sp>
        <p:sp>
          <p:nvSpPr>
            <p:cNvPr id="11" name="ลูกศรโค้ง 10"/>
            <p:cNvSpPr/>
            <p:nvPr/>
          </p:nvSpPr>
          <p:spPr>
            <a:xfrm flipH="1" flipV="1">
              <a:off x="3214678" y="4429132"/>
              <a:ext cx="1071570" cy="642942"/>
            </a:xfrm>
            <a:prstGeom prst="ben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TH Charmonman" pitchFamily="66" charset="-34"/>
                <a:cs typeface="TH Charmonman" pitchFamily="66" charset="-34"/>
              </a:endParaRPr>
            </a:p>
          </p:txBody>
        </p:sp>
        <p:sp>
          <p:nvSpPr>
            <p:cNvPr id="12" name="ลูกศรลง 11"/>
            <p:cNvSpPr/>
            <p:nvPr/>
          </p:nvSpPr>
          <p:spPr>
            <a:xfrm>
              <a:off x="5072066" y="4429132"/>
              <a:ext cx="357190" cy="857256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solidFill>
                  <a:schemeClr val="tx1"/>
                </a:solidFill>
                <a:latin typeface="TH Charmonman" pitchFamily="66" charset="-34"/>
                <a:cs typeface="TH Charmonman" pitchFamily="66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5370"/>
            <a:ext cx="9144000" cy="686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วัตถุประสงค์ของกลุ่ม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323528" y="1052736"/>
            <a:ext cx="8820472" cy="4176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1.เพื่อส่งเสริมให้สมาชิกประหยัดและพัฒนาตนเอง</a:t>
            </a:r>
            <a:b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ตามหลักคุณธรรม    5 ประการ</a:t>
            </a:r>
            <a:endParaRPr lang="en-US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2.เพื่อพัฒนาแหล่งเงินทุนในหมู่บ้านให้สมาชิกมีกองทุน</a:t>
            </a:r>
            <a:b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สำหรับการประกอบอาชีพ</a:t>
            </a:r>
            <a:endParaRPr lang="en-US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3.เพื่อพัฒนากระบวนการบริหารจัดการกลุ่มบนพื้นฐาน</a:t>
            </a:r>
            <a:b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ประชาธิปไตย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รูปภาพ 6" descr="100_56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5702" y="5057404"/>
            <a:ext cx="2664138" cy="1775580"/>
          </a:xfrm>
          <a:prstGeom prst="rect">
            <a:avLst/>
          </a:prstGeom>
        </p:spPr>
      </p:pic>
      <p:pic>
        <p:nvPicPr>
          <p:cNvPr id="8" name="รูปภาพ 7" descr="100_56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797152"/>
            <a:ext cx="2679696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แผนงานและเป้าหมายในการบริหารกลุ่ม</a:t>
            </a:r>
            <a:endParaRPr lang="th-T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251520" y="1268760"/>
            <a:ext cx="8888164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1.ส่งเสริมให้ประชาชนในหมู่บ้านเป็นสมาชิกครบ 100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%</a:t>
            </a:r>
          </a:p>
          <a:p>
            <a:pPr lvl="0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2.ส่งเสริมให้สมาชิกกลุ่มฯ ดำเนินชีวิตตามแนวปรัชญาเศรษฐกิจพอเพียงของพระบาทสมเด็จพระเจ้าอยู่หัว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3.ส่งเสริมการเพิ่มรายได้ของสมาชิก ได้แก่ การส่งเสริมการเลี้ยงปลาดุก การเลี้ยงกบ 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4.ส่งเสริมการเพิ่มยอดเงินสัจจะสมสมของสมาชิก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รูปภาพ 8" descr="100_5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3520" y="332656"/>
            <a:ext cx="82296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th-TH" sz="5400" dirty="0" smtClean="0">
                <a:solidFill>
                  <a:srgbClr val="FF0066"/>
                </a:solidFill>
                <a:effectLst/>
                <a:latin typeface="Angsana New" pitchFamily="18" charset="-34"/>
                <a:cs typeface="Angsana New" pitchFamily="18" charset="-34"/>
              </a:rPr>
              <a:t>ข้อกำหนดและระเบียบกลุ่ม</a:t>
            </a:r>
            <a:endParaRPr lang="th-TH" sz="5400" dirty="0">
              <a:solidFill>
                <a:srgbClr val="FF0066"/>
              </a:solidFill>
              <a:effectLst/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571440" y="1772816"/>
            <a:ext cx="8572560" cy="4536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th-TH" sz="4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1.สมาชิกต้องเป็นประชาชนในบ้านทุ่งน้ำใสเท่านั้น</a:t>
            </a:r>
            <a:endParaRPr lang="en-US" sz="48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4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2.สมาชิกจะกู้เงินได้ ต้องมีเงินฝากสะสมพิเศษ</a:t>
            </a:r>
            <a:br>
              <a:rPr lang="th-TH" sz="4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ไม่น้อยกว่า 1,000 บาท</a:t>
            </a:r>
            <a:endParaRPr lang="en-US" sz="48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lvl="0"/>
            <a:r>
              <a:rPr lang="th-TH" sz="48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3</a:t>
            </a:r>
            <a:r>
              <a:rPr lang="th-TH" sz="4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.อัตราการปรับในกรณีส่งเงินออมช้า ค่าปรับ</a:t>
            </a:r>
            <a:br>
              <a:rPr lang="th-TH" sz="4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เดือนละ 10 บาท</a:t>
            </a:r>
            <a:endParaRPr lang="en-US" sz="48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th-TH" sz="5400" dirty="0" smtClean="0">
                <a:effectLst/>
                <a:latin typeface="AngsanaUPC" pitchFamily="18" charset="-34"/>
                <a:cs typeface="AngsanaUPC" pitchFamily="18" charset="-34"/>
              </a:rPr>
              <a:t>คณะกรรมการบริหารกลุ่ม</a:t>
            </a:r>
            <a:endParaRPr lang="th-TH" sz="5400" dirty="0">
              <a:effectLst/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28596" y="2857496"/>
            <a:ext cx="2571768" cy="9286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คณะกรรมการอำนวยการ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286116" y="2857496"/>
            <a:ext cx="2571768" cy="928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คณะกรรมการฝ่ายส่งเสริม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2786050" y="4071942"/>
            <a:ext cx="3571868" cy="857256"/>
          </a:xfrm>
          <a:prstGeom prst="roundRect">
            <a:avLst/>
          </a:prstGeom>
          <a:solidFill>
            <a:srgbClr val="66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คณะกรรมการฝ่ายตรวจสอบ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786050" y="1357298"/>
            <a:ext cx="3357586" cy="114300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กลุ่มออมทรัพย์เพื่อการผลิตบ้านทุ่งน้ำใส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6143636" y="2857496"/>
            <a:ext cx="2571768" cy="92869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คณะกรรมการ</a:t>
            </a:r>
            <a:b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ฝ่ายสินเชื่อ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5" name="สี่เหลี่ยมมุมมน 14"/>
          <p:cNvSpPr/>
          <p:nvPr/>
        </p:nvSpPr>
        <p:spPr>
          <a:xfrm>
            <a:off x="2143108" y="5286388"/>
            <a:ext cx="4786346" cy="100013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หลักการบริหาร </a:t>
            </a:r>
          </a:p>
          <a:p>
            <a:pPr algn="ctr"/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โปร่งใส และความเท่าเทียม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th-TH" dirty="0" smtClean="0">
                <a:latin typeface="TH Charmonman" pitchFamily="66" charset="-34"/>
                <a:cs typeface="TH Charmonman" pitchFamily="66" charset="-34"/>
              </a:rPr>
              <a:t>ข้อมูลปัจจุบันของกลุ่ม</a:t>
            </a:r>
            <a:endParaRPr lang="th-TH" dirty="0">
              <a:latin typeface="TH Charmonman" pitchFamily="66" charset="-34"/>
              <a:cs typeface="TH Charmonman" pitchFamily="66" charset="-34"/>
            </a:endParaRPr>
          </a:p>
        </p:txBody>
      </p:sp>
      <p:grpSp>
        <p:nvGrpSpPr>
          <p:cNvPr id="24" name="กลุ่ม 23"/>
          <p:cNvGrpSpPr/>
          <p:nvPr/>
        </p:nvGrpSpPr>
        <p:grpSpPr>
          <a:xfrm>
            <a:off x="428596" y="1214422"/>
            <a:ext cx="8411186" cy="5089768"/>
            <a:chOff x="428596" y="1214422"/>
            <a:chExt cx="8411186" cy="5089768"/>
          </a:xfrm>
        </p:grpSpPr>
        <p:sp>
          <p:nvSpPr>
            <p:cNvPr id="15" name="สี่เหลี่ยมมุมมน 14"/>
            <p:cNvSpPr/>
            <p:nvPr/>
          </p:nvSpPr>
          <p:spPr>
            <a:xfrm>
              <a:off x="428596" y="1214422"/>
              <a:ext cx="3786214" cy="64294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จำนวนสมาชิก</a:t>
              </a:r>
              <a:endPara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4" name="สี่เหลี่ยมมุมมน 3"/>
            <p:cNvSpPr/>
            <p:nvPr/>
          </p:nvSpPr>
          <p:spPr>
            <a:xfrm>
              <a:off x="2360002" y="2110565"/>
              <a:ext cx="4228221" cy="642942"/>
            </a:xfrm>
            <a:prstGeom prst="round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สินทรัพย์ของกลุ่มฯ 6,279,237 บาท</a:t>
              </a:r>
              <a:endPara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6" name="สี่เหลี่ยมมุมมน 5"/>
            <p:cNvSpPr/>
            <p:nvPr/>
          </p:nvSpPr>
          <p:spPr>
            <a:xfrm>
              <a:off x="4937132" y="1214422"/>
              <a:ext cx="3786214" cy="642942"/>
            </a:xfrm>
            <a:prstGeom prst="roundRect">
              <a:avLst/>
            </a:prstGeom>
            <a:solidFill>
              <a:srgbClr val="FF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549 คน</a:t>
              </a:r>
              <a:endPara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" name="สี่เหลี่ยมมุมมน 7"/>
            <p:cNvSpPr/>
            <p:nvPr/>
          </p:nvSpPr>
          <p:spPr>
            <a:xfrm>
              <a:off x="713225" y="3211883"/>
              <a:ext cx="3786214" cy="64294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เงินสะสม 2,233,850   บาท</a:t>
              </a:r>
              <a:endPara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" name="สี่เหลี่ยมมุมมน 8"/>
            <p:cNvSpPr/>
            <p:nvPr/>
          </p:nvSpPr>
          <p:spPr>
            <a:xfrm>
              <a:off x="2802009" y="5661248"/>
              <a:ext cx="3786214" cy="642942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กำไรสะสม 858,506 บาท</a:t>
              </a:r>
              <a:endPara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1" name="สี่เหลี่ยมมุมมน 10"/>
            <p:cNvSpPr/>
            <p:nvPr/>
          </p:nvSpPr>
          <p:spPr>
            <a:xfrm>
              <a:off x="4982130" y="3203053"/>
              <a:ext cx="3857652" cy="642943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เงินสัจจะพิเศษ 3,099,150 บาท</a:t>
              </a:r>
              <a:endPara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2" name="สี่เหลี่ยมมุมมน 11"/>
            <p:cNvSpPr/>
            <p:nvPr/>
          </p:nvSpPr>
          <p:spPr>
            <a:xfrm>
              <a:off x="5042636" y="4357454"/>
              <a:ext cx="3778272" cy="642942"/>
            </a:xfrm>
            <a:prstGeom prst="round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เงินกลุ่มเยาวชน10,000 บาท</a:t>
              </a:r>
              <a:endPara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4" name="ลูกศรลง 13"/>
            <p:cNvSpPr/>
            <p:nvPr/>
          </p:nvSpPr>
          <p:spPr>
            <a:xfrm>
              <a:off x="3059832" y="2779799"/>
              <a:ext cx="357190" cy="2857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ลูกศรลง 15"/>
            <p:cNvSpPr/>
            <p:nvPr/>
          </p:nvSpPr>
          <p:spPr>
            <a:xfrm>
              <a:off x="4572000" y="5168928"/>
              <a:ext cx="357190" cy="2857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ลูกศรลง 16"/>
            <p:cNvSpPr/>
            <p:nvPr/>
          </p:nvSpPr>
          <p:spPr>
            <a:xfrm>
              <a:off x="3059832" y="3914257"/>
              <a:ext cx="357190" cy="2857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ลูกศรลง 19"/>
            <p:cNvSpPr/>
            <p:nvPr/>
          </p:nvSpPr>
          <p:spPr>
            <a:xfrm>
              <a:off x="5796136" y="2817183"/>
              <a:ext cx="357190" cy="2857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1" name="ลูกศรลง 20"/>
            <p:cNvSpPr/>
            <p:nvPr/>
          </p:nvSpPr>
          <p:spPr>
            <a:xfrm rot="16200000">
              <a:off x="4393405" y="1393018"/>
              <a:ext cx="357190" cy="2857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2" name="สี่เหลี่ยมมุมมน 21"/>
            <p:cNvSpPr/>
            <p:nvPr/>
          </p:nvSpPr>
          <p:spPr>
            <a:xfrm>
              <a:off x="678894" y="4365104"/>
              <a:ext cx="3786214" cy="642942"/>
            </a:xfrm>
            <a:prstGeom prst="round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เงินกลุ่มปุ๋ย 50,000 บาท</a:t>
              </a:r>
              <a:endPara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2793" y="3845996"/>
            <a:ext cx="5238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th-TH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การจัดสรรกำไร</a:t>
            </a:r>
            <a:endParaRPr lang="th-TH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pSp>
        <p:nvGrpSpPr>
          <p:cNvPr id="16" name="กลุ่ม 15"/>
          <p:cNvGrpSpPr/>
          <p:nvPr/>
        </p:nvGrpSpPr>
        <p:grpSpPr>
          <a:xfrm>
            <a:off x="96445" y="980728"/>
            <a:ext cx="9228083" cy="5760640"/>
            <a:chOff x="96445" y="980728"/>
            <a:chExt cx="9228083" cy="5760640"/>
          </a:xfrm>
        </p:grpSpPr>
        <p:sp>
          <p:nvSpPr>
            <p:cNvPr id="15" name="สี่เหลี่ยมมุมมน 14"/>
            <p:cNvSpPr/>
            <p:nvPr/>
          </p:nvSpPr>
          <p:spPr>
            <a:xfrm>
              <a:off x="1893074" y="980728"/>
              <a:ext cx="5250694" cy="928694"/>
            </a:xfrm>
            <a:prstGeom prst="round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กลุ่มออมทรัพย์เพื่อการผลิตบ้านทุ่งน้ำใส</a:t>
              </a:r>
              <a:endParaRPr lang="th-TH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7" name="สี่เหลี่ยมมุมมน 6"/>
            <p:cNvSpPr/>
            <p:nvPr/>
          </p:nvSpPr>
          <p:spPr>
            <a:xfrm>
              <a:off x="1879166" y="2348880"/>
              <a:ext cx="2321735" cy="71324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การจัดสวัสดิการ</a:t>
              </a:r>
              <a:endPara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8" name="สี่เหลี่ยมมุมมน 7"/>
            <p:cNvSpPr/>
            <p:nvPr/>
          </p:nvSpPr>
          <p:spPr>
            <a:xfrm>
              <a:off x="96445" y="3429000"/>
              <a:ext cx="4104456" cy="331236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1.ทุนการศึกษา</a:t>
              </a:r>
              <a:b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</a:br>
              <a: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2.ฌาปนกิจ</a:t>
              </a:r>
              <a:b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</a:br>
              <a: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3.เงินขวัญถุงเด็กแรกเกิด</a:t>
              </a:r>
              <a:b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</a:br>
              <a: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4.เงินสงเคราะห์คนชรา</a:t>
              </a:r>
              <a:b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</a:br>
              <a: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5.เงินสงเคราะห์คนพิการ</a:t>
              </a:r>
              <a:b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</a:br>
              <a: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6.เงินเยี่ยมไข้</a:t>
              </a:r>
              <a:b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</a:br>
              <a: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7.เงินสงเคราะห์ผู้ด้อยโอกาส</a:t>
              </a:r>
              <a:endPara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9" name="สี่เหลี่ยมมุมมน 8"/>
            <p:cNvSpPr/>
            <p:nvPr/>
          </p:nvSpPr>
          <p:spPr>
            <a:xfrm>
              <a:off x="4735202" y="2348880"/>
              <a:ext cx="2448272" cy="713240"/>
            </a:xfrm>
            <a:prstGeom prst="round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สาธารณะประโยชน์</a:t>
              </a:r>
              <a:endPara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endParaRPr>
            </a:p>
          </p:txBody>
        </p:sp>
        <p:sp>
          <p:nvSpPr>
            <p:cNvPr id="10" name="สี่เหลี่ยมมุมมน 9"/>
            <p:cNvSpPr/>
            <p:nvPr/>
          </p:nvSpPr>
          <p:spPr>
            <a:xfrm>
              <a:off x="4355976" y="3573016"/>
              <a:ext cx="4968552" cy="3168352"/>
            </a:xfrm>
            <a:prstGeom prst="roundRect">
              <a:avLst/>
            </a:prstGeom>
            <a:solidFill>
              <a:srgbClr val="FF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3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1.จัดหาเครื่องใช้สำนักงาน</a:t>
              </a:r>
              <a:br>
                <a:rPr lang="th-TH" sz="3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</a:br>
              <a:r>
                <a:rPr lang="th-TH" sz="3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2.เครื่องครัวไว้ใช้ในชุมชน</a:t>
              </a:r>
              <a:br>
                <a:rPr lang="th-TH" sz="3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</a:br>
              <a:r>
                <a:rPr lang="th-TH" sz="3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3.สมทบการจัดงานทำบุญกลางบ้าน</a:t>
              </a:r>
              <a:br>
                <a:rPr lang="th-TH" sz="3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</a:br>
              <a:r>
                <a:rPr lang="th-TH" sz="3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4.สมทบกิจกรรมดำหัวผู้สูงอายุ</a:t>
              </a:r>
              <a:br>
                <a:rPr lang="th-TH" sz="3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</a:br>
              <a:r>
                <a:rPr lang="th-TH" sz="3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5.สมทบงานประเพณีแห่ธง</a:t>
              </a:r>
              <a:br>
                <a:rPr lang="th-TH" sz="3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</a:br>
              <a:r>
                <a:rPr lang="th-TH" sz="3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6.สมทบกิจกรรมวันพัฒนา(วันพ่อ,วันแม่)</a:t>
              </a:r>
              <a:br>
                <a:rPr lang="th-TH" sz="3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</a:br>
              <a:r>
                <a:rPr lang="th-TH" sz="3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itchFamily="18" charset="-34"/>
                  <a:cs typeface="Angsana New" pitchFamily="18" charset="-34"/>
                </a:rPr>
                <a:t>7.สมทบกิจกรรมซื้อที่ดินต่อเติมอาคาร</a:t>
              </a:r>
            </a:p>
          </p:txBody>
        </p:sp>
        <p:sp>
          <p:nvSpPr>
            <p:cNvPr id="11" name="ลูกศรลง 10"/>
            <p:cNvSpPr/>
            <p:nvPr/>
          </p:nvSpPr>
          <p:spPr>
            <a:xfrm>
              <a:off x="2861438" y="3143248"/>
              <a:ext cx="357190" cy="2857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ลูกศรลง 11"/>
            <p:cNvSpPr/>
            <p:nvPr/>
          </p:nvSpPr>
          <p:spPr>
            <a:xfrm>
              <a:off x="5726978" y="3143248"/>
              <a:ext cx="357190" cy="2857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ลูกศรลง 12"/>
            <p:cNvSpPr/>
            <p:nvPr/>
          </p:nvSpPr>
          <p:spPr>
            <a:xfrm>
              <a:off x="5728511" y="1987532"/>
              <a:ext cx="357190" cy="2857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ลูกศรลง 13"/>
            <p:cNvSpPr/>
            <p:nvPr/>
          </p:nvSpPr>
          <p:spPr>
            <a:xfrm>
              <a:off x="2861439" y="1987532"/>
              <a:ext cx="357190" cy="285752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340</TotalTime>
  <Words>454</Words>
  <Application>Microsoft Office PowerPoint</Application>
  <PresentationFormat>นำเสนอทางหน้าจอ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17</vt:i4>
      </vt:variant>
    </vt:vector>
  </HeadingPairs>
  <TitlesOfParts>
    <vt:vector size="18" baseType="lpstr">
      <vt:lpstr>รวมกลุ่ม</vt:lpstr>
      <vt:lpstr>กลุ่มออมทรัพย์ เพื่อการผลิต บ้านทุ่งน้ำใส  </vt:lpstr>
      <vt:lpstr>ประธานกลุ่ม</vt:lpstr>
      <vt:lpstr>ความเป็นมาของกลุ่ม</vt:lpstr>
      <vt:lpstr>วัตถุประสงค์ของกลุ่ม</vt:lpstr>
      <vt:lpstr>แผนงานและเป้าหมายในการบริหารกลุ่ม</vt:lpstr>
      <vt:lpstr>ข้อกำหนดและระเบียบกลุ่ม</vt:lpstr>
      <vt:lpstr>คณะกรรมการบริหารกลุ่ม</vt:lpstr>
      <vt:lpstr>ข้อมูลปัจจุบันของกลุ่ม</vt:lpstr>
      <vt:lpstr>การจัดสรรกำไร</vt:lpstr>
      <vt:lpstr>หัวใจของกลุ่มออมทรัพย์เพื่อการผลิต</vt:lpstr>
      <vt:lpstr>กิจกรรมเครือข่ายกลุ่มออมทรัพย์ฯ บ้านทุ่งน้ำใส</vt:lpstr>
      <vt:lpstr>ผลที่ได้จากการจัดตั้งกลุ่มปุ๋ยปั้นเม็ด</vt:lpstr>
      <vt:lpstr>ภาพนิ่ง 13</vt:lpstr>
      <vt:lpstr>โรงสีชุมชน</vt:lpstr>
      <vt:lpstr>ภาพนิ่ง 15</vt:lpstr>
      <vt:lpstr>กลุ่มข้าวพันธุ์ดี</vt:lpstr>
      <vt:lpstr>สิ่งสำคัญ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บ้านทุ่งน้ำใส  กับ เศรษฐกิจพอเพียง</dc:title>
  <dc:creator>Owner</dc:creator>
  <cp:lastModifiedBy>Mr.KKD</cp:lastModifiedBy>
  <cp:revision>74</cp:revision>
  <dcterms:created xsi:type="dcterms:W3CDTF">2011-05-23T21:14:39Z</dcterms:created>
  <dcterms:modified xsi:type="dcterms:W3CDTF">2014-09-14T05:07:30Z</dcterms:modified>
</cp:coreProperties>
</file>